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27432000" cy="18288000"/>
  <p:notesSz cx="6997700" cy="9271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714" kern="1200">
        <a:solidFill>
          <a:schemeClr val="tx1"/>
        </a:solidFill>
        <a:latin typeface="Times New Roman" charset="0"/>
        <a:ea typeface="+mn-ea"/>
        <a:cs typeface="+mn-cs"/>
      </a:defRPr>
    </a:lvl1pPr>
    <a:lvl2pPr marL="326532" algn="l" rtl="0" eaLnBrk="0" fontAlgn="base" hangingPunct="0">
      <a:spcBef>
        <a:spcPct val="0"/>
      </a:spcBef>
      <a:spcAft>
        <a:spcPct val="0"/>
      </a:spcAft>
      <a:defRPr sz="1714" kern="1200">
        <a:solidFill>
          <a:schemeClr val="tx1"/>
        </a:solidFill>
        <a:latin typeface="Times New Roman" charset="0"/>
        <a:ea typeface="+mn-ea"/>
        <a:cs typeface="+mn-cs"/>
      </a:defRPr>
    </a:lvl2pPr>
    <a:lvl3pPr marL="653064" algn="l" rtl="0" eaLnBrk="0" fontAlgn="base" hangingPunct="0">
      <a:spcBef>
        <a:spcPct val="0"/>
      </a:spcBef>
      <a:spcAft>
        <a:spcPct val="0"/>
      </a:spcAft>
      <a:defRPr sz="1714" kern="1200">
        <a:solidFill>
          <a:schemeClr val="tx1"/>
        </a:solidFill>
        <a:latin typeface="Times New Roman" charset="0"/>
        <a:ea typeface="+mn-ea"/>
        <a:cs typeface="+mn-cs"/>
      </a:defRPr>
    </a:lvl3pPr>
    <a:lvl4pPr marL="979597" algn="l" rtl="0" eaLnBrk="0" fontAlgn="base" hangingPunct="0">
      <a:spcBef>
        <a:spcPct val="0"/>
      </a:spcBef>
      <a:spcAft>
        <a:spcPct val="0"/>
      </a:spcAft>
      <a:defRPr sz="1714" kern="1200">
        <a:solidFill>
          <a:schemeClr val="tx1"/>
        </a:solidFill>
        <a:latin typeface="Times New Roman" charset="0"/>
        <a:ea typeface="+mn-ea"/>
        <a:cs typeface="+mn-cs"/>
      </a:defRPr>
    </a:lvl4pPr>
    <a:lvl5pPr marL="1306129" algn="l" rtl="0" eaLnBrk="0" fontAlgn="base" hangingPunct="0">
      <a:spcBef>
        <a:spcPct val="0"/>
      </a:spcBef>
      <a:spcAft>
        <a:spcPct val="0"/>
      </a:spcAft>
      <a:defRPr sz="1714" kern="1200">
        <a:solidFill>
          <a:schemeClr val="tx1"/>
        </a:solidFill>
        <a:latin typeface="Times New Roman" charset="0"/>
        <a:ea typeface="+mn-ea"/>
        <a:cs typeface="+mn-cs"/>
      </a:defRPr>
    </a:lvl5pPr>
    <a:lvl6pPr marL="1632661" algn="l" defTabSz="653064" rtl="0" eaLnBrk="1" latinLnBrk="0" hangingPunct="1">
      <a:defRPr sz="1714" kern="1200">
        <a:solidFill>
          <a:schemeClr val="tx1"/>
        </a:solidFill>
        <a:latin typeface="Times New Roman" charset="0"/>
        <a:ea typeface="+mn-ea"/>
        <a:cs typeface="+mn-cs"/>
      </a:defRPr>
    </a:lvl6pPr>
    <a:lvl7pPr marL="1959193" algn="l" defTabSz="653064" rtl="0" eaLnBrk="1" latinLnBrk="0" hangingPunct="1">
      <a:defRPr sz="1714" kern="1200">
        <a:solidFill>
          <a:schemeClr val="tx1"/>
        </a:solidFill>
        <a:latin typeface="Times New Roman" charset="0"/>
        <a:ea typeface="+mn-ea"/>
        <a:cs typeface="+mn-cs"/>
      </a:defRPr>
    </a:lvl7pPr>
    <a:lvl8pPr marL="2285726" algn="l" defTabSz="653064" rtl="0" eaLnBrk="1" latinLnBrk="0" hangingPunct="1">
      <a:defRPr sz="1714" kern="1200">
        <a:solidFill>
          <a:schemeClr val="tx1"/>
        </a:solidFill>
        <a:latin typeface="Times New Roman" charset="0"/>
        <a:ea typeface="+mn-ea"/>
        <a:cs typeface="+mn-cs"/>
      </a:defRPr>
    </a:lvl8pPr>
    <a:lvl9pPr marL="2612258" algn="l" defTabSz="653064" rtl="0" eaLnBrk="1" latinLnBrk="0" hangingPunct="1">
      <a:defRPr sz="1714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8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 autoAdjust="0"/>
    <p:restoredTop sz="95270" autoAdjust="0"/>
  </p:normalViewPr>
  <p:slideViewPr>
    <p:cSldViewPr snapToGrid="0">
      <p:cViewPr>
        <p:scale>
          <a:sx n="66" d="100"/>
          <a:sy n="66" d="100"/>
        </p:scale>
        <p:origin x="64" y="-800"/>
      </p:cViewPr>
      <p:guideLst>
        <p:guide orient="horz" pos="5760"/>
        <p:guide pos="8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4763"/>
            <a:ext cx="30321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t" anchorCtr="0" compatLnSpc="1">
            <a:prstTxWarp prst="textNoShape">
              <a:avLst/>
            </a:prstTxWarp>
          </a:bodyPr>
          <a:lstStyle>
            <a:lvl1pPr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4763"/>
            <a:ext cx="30321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t" anchorCtr="0" compatLnSpc="1">
            <a:prstTxWarp prst="textNoShape">
              <a:avLst/>
            </a:prstTxWarp>
          </a:bodyPr>
          <a:lstStyle>
            <a:lvl1pPr algn="r"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0625"/>
            <a:ext cx="30321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b" anchorCtr="0" compatLnSpc="1">
            <a:prstTxWarp prst="textNoShape">
              <a:avLst/>
            </a:prstTxWarp>
          </a:bodyPr>
          <a:lstStyle>
            <a:lvl1pPr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10625"/>
            <a:ext cx="30321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b" anchorCtr="0" compatLnSpc="1">
            <a:prstTxWarp prst="textNoShape">
              <a:avLst/>
            </a:prstTxWarp>
          </a:bodyPr>
          <a:lstStyle>
            <a:lvl1pPr algn="r" defTabSz="177800">
              <a:defRPr sz="200" i="1"/>
            </a:lvl1pPr>
          </a:lstStyle>
          <a:p>
            <a:fld id="{907D0C9E-41C3-774F-BAE0-8D4EBBCC2B0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4763"/>
            <a:ext cx="30321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t" anchorCtr="0" compatLnSpc="1">
            <a:prstTxWarp prst="textNoShape">
              <a:avLst/>
            </a:prstTxWarp>
          </a:bodyPr>
          <a:lstStyle>
            <a:lvl1pPr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4763"/>
            <a:ext cx="30321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t" anchorCtr="0" compatLnSpc="1">
            <a:prstTxWarp prst="textNoShape">
              <a:avLst/>
            </a:prstTxWarp>
          </a:bodyPr>
          <a:lstStyle>
            <a:lvl1pPr algn="r"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0625"/>
            <a:ext cx="30321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b" anchorCtr="0" compatLnSpc="1">
            <a:prstTxWarp prst="textNoShape">
              <a:avLst/>
            </a:prstTxWarp>
          </a:bodyPr>
          <a:lstStyle>
            <a:lvl1pPr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10625"/>
            <a:ext cx="30321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b" anchorCtr="0" compatLnSpc="1">
            <a:prstTxWarp prst="textNoShape">
              <a:avLst/>
            </a:prstTxWarp>
          </a:bodyPr>
          <a:lstStyle>
            <a:lvl1pPr algn="r" defTabSz="177800">
              <a:defRPr sz="200" i="1"/>
            </a:lvl1pPr>
          </a:lstStyle>
          <a:p>
            <a:fld id="{9CB66E8D-DF5B-7648-8163-8087CE6F702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2138"/>
            <a:ext cx="5130800" cy="417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3590" tIns="41641" rIns="83590" bIns="416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35300" y="2122488"/>
            <a:ext cx="928688" cy="6207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049902" rtl="0" eaLnBrk="0" fontAlgn="base" hangingPunct="0">
      <a:spcBef>
        <a:spcPct val="30000"/>
      </a:spcBef>
      <a:spcAft>
        <a:spcPct val="0"/>
      </a:spcAft>
      <a:defRPr sz="4000" kern="1200">
        <a:solidFill>
          <a:schemeClr val="tx1"/>
        </a:solidFill>
        <a:latin typeface="Times New Roman" charset="0"/>
        <a:ea typeface="+mn-ea"/>
        <a:cs typeface="+mn-cs"/>
      </a:defRPr>
    </a:lvl1pPr>
    <a:lvl2pPr marL="1524951" algn="l" defTabSz="3049902" rtl="0" eaLnBrk="0" fontAlgn="base" hangingPunct="0">
      <a:spcBef>
        <a:spcPct val="30000"/>
      </a:spcBef>
      <a:spcAft>
        <a:spcPct val="0"/>
      </a:spcAft>
      <a:defRPr sz="4000" kern="1200">
        <a:solidFill>
          <a:schemeClr val="tx1"/>
        </a:solidFill>
        <a:latin typeface="Times New Roman" charset="0"/>
        <a:ea typeface="+mn-ea"/>
        <a:cs typeface="+mn-cs"/>
      </a:defRPr>
    </a:lvl2pPr>
    <a:lvl3pPr marL="3049902" algn="l" defTabSz="3049902" rtl="0" eaLnBrk="0" fontAlgn="base" hangingPunct="0">
      <a:spcBef>
        <a:spcPct val="30000"/>
      </a:spcBef>
      <a:spcAft>
        <a:spcPct val="0"/>
      </a:spcAft>
      <a:defRPr sz="4000" kern="1200">
        <a:solidFill>
          <a:schemeClr val="tx1"/>
        </a:solidFill>
        <a:latin typeface="Times New Roman" charset="0"/>
        <a:ea typeface="+mn-ea"/>
        <a:cs typeface="+mn-cs"/>
      </a:defRPr>
    </a:lvl3pPr>
    <a:lvl4pPr marL="4574853" algn="l" defTabSz="3049902" rtl="0" eaLnBrk="0" fontAlgn="base" hangingPunct="0">
      <a:spcBef>
        <a:spcPct val="30000"/>
      </a:spcBef>
      <a:spcAft>
        <a:spcPct val="0"/>
      </a:spcAft>
      <a:defRPr sz="4000" kern="1200">
        <a:solidFill>
          <a:schemeClr val="tx1"/>
        </a:solidFill>
        <a:latin typeface="Times New Roman" charset="0"/>
        <a:ea typeface="+mn-ea"/>
        <a:cs typeface="+mn-cs"/>
      </a:defRPr>
    </a:lvl4pPr>
    <a:lvl5pPr marL="6099804" algn="l" defTabSz="3049902" rtl="0" eaLnBrk="0" fontAlgn="base" hangingPunct="0">
      <a:spcBef>
        <a:spcPct val="30000"/>
      </a:spcBef>
      <a:spcAft>
        <a:spcPct val="0"/>
      </a:spcAft>
      <a:defRPr sz="4000" kern="1200">
        <a:solidFill>
          <a:schemeClr val="tx1"/>
        </a:solidFill>
        <a:latin typeface="Times New Roman" charset="0"/>
        <a:ea typeface="+mn-ea"/>
        <a:cs typeface="+mn-cs"/>
      </a:defRPr>
    </a:lvl5pPr>
    <a:lvl6pPr marL="1632661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6pPr>
    <a:lvl7pPr marL="1959193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7pPr>
    <a:lvl8pPr marL="2285726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8pPr>
    <a:lvl9pPr marL="2612258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F6D3B2-05EF-404A-A791-C9EC566089BC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35300" y="2122488"/>
            <a:ext cx="928688" cy="620712"/>
          </a:xfrm>
          <a:ln cap="flat"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992968"/>
            <a:ext cx="233172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9605435"/>
            <a:ext cx="20574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603E-0A19-5A4A-BF61-07B400CE343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1C298-22EE-3F4E-8361-DC0DEFA216A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973667"/>
            <a:ext cx="5915025" cy="154982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973667"/>
            <a:ext cx="17402175" cy="154982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92225-5DA0-AC4F-BC17-A3C39F59A6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13510-CDCF-FF47-B39E-387F7516447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4559305"/>
            <a:ext cx="236601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2238572"/>
            <a:ext cx="236601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AC813-1548-F546-8EB5-D4EF824A429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868333"/>
            <a:ext cx="11658600" cy="11603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868333"/>
            <a:ext cx="11658600" cy="11603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8DD3C-CDBF-9540-AB00-19AA3DA8336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973671"/>
            <a:ext cx="23660100" cy="353483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4483101"/>
            <a:ext cx="11605020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6680200"/>
            <a:ext cx="11605020" cy="9825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4483101"/>
            <a:ext cx="11662173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6680200"/>
            <a:ext cx="11662173" cy="98255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FA48C-4EAE-344B-8A67-EE1A9CE37E0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25F-089D-A04A-AF37-AC925CEA5D3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ACD5C-3F07-7F4B-A338-AC1A77FF082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633138"/>
            <a:ext cx="1388745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D9525-A365-0A4C-8480-B3426F9513C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633138"/>
            <a:ext cx="1388745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C7225-6FF9-1F4B-9F71-B73785886962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973671"/>
            <a:ext cx="236601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868333"/>
            <a:ext cx="236601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6950271"/>
            <a:ext cx="92583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C2219-A291-A64B-8704-740ABFD0B57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382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wmf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wmf"/><Relationship Id="rId8" Type="http://schemas.openxmlformats.org/officeDocument/2006/relationships/image" Target="../media/image6.png"/><Relationship Id="rId9" Type="http://schemas.openxmlformats.org/officeDocument/2006/relationships/image" Target="../media/image7.jpg"/><Relationship Id="rId10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537200" y="508000"/>
            <a:ext cx="16154400" cy="1625600"/>
          </a:xfrm>
          <a:noFill/>
          <a:ln/>
        </p:spPr>
        <p:txBody>
          <a:bodyPr anchor="ctr">
            <a:normAutofit/>
          </a:bodyPr>
          <a:lstStyle/>
          <a:p>
            <a:r>
              <a:rPr lang="en-US" altLang="zh-CN" sz="4800" b="1" dirty="0"/>
              <a:t>Deep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Neural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Network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Ensembles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for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Extreme</a:t>
            </a:r>
            <a:r>
              <a:rPr lang="zh-CN" altLang="en-US" sz="4800" b="1" dirty="0"/>
              <a:t> </a:t>
            </a:r>
            <a:r>
              <a:rPr lang="en-US" altLang="zh-CN" sz="4800" b="1" dirty="0"/>
              <a:t>Classification</a:t>
            </a:r>
            <a:endParaRPr lang="en-US" altLang="zh-CN" sz="4800" b="1" dirty="0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0024533" y="3132667"/>
            <a:ext cx="7035800" cy="14020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143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17272000" y="3132667"/>
            <a:ext cx="7247467" cy="14020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143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2692400" y="1837267"/>
            <a:ext cx="21945600" cy="904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45328" tIns="122669" rIns="245328" bIns="122669">
            <a:spAutoFit/>
          </a:bodyPr>
          <a:lstStyle>
            <a:lvl1pPr defTabSz="36893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1841500" defTabSz="36893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89350" defTabSz="36893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524500" defTabSz="36893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72350" defTabSz="36893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8295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867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7439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2011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zh-CN" sz="2133" dirty="0"/>
              <a:t>Yichen</a:t>
            </a:r>
            <a:r>
              <a:rPr lang="zh-CN" altLang="en-US" sz="2133" dirty="0"/>
              <a:t> </a:t>
            </a:r>
            <a:r>
              <a:rPr lang="en-US" altLang="zh-CN" sz="2133" dirty="0"/>
              <a:t>PAN,</a:t>
            </a:r>
            <a:r>
              <a:rPr lang="zh-CN" altLang="en-US" sz="2133" dirty="0"/>
              <a:t> </a:t>
            </a:r>
            <a:r>
              <a:rPr lang="en-US" altLang="zh-CN" sz="2133" dirty="0" err="1"/>
              <a:t>Yuxuan</a:t>
            </a:r>
            <a:r>
              <a:rPr lang="zh-CN" altLang="en-US" sz="2133" dirty="0"/>
              <a:t> </a:t>
            </a:r>
            <a:r>
              <a:rPr lang="en-US" altLang="zh-CN" sz="2133" dirty="0"/>
              <a:t>SUN</a:t>
            </a:r>
          </a:p>
          <a:p>
            <a:pPr algn="ctr"/>
            <a:r>
              <a:rPr lang="en-US" altLang="zh-CN" sz="2133" i="1" dirty="0"/>
              <a:t>Carnegie Mellon University</a:t>
            </a:r>
            <a:endParaRPr lang="en-US" altLang="zh-CN" sz="2133" i="1" dirty="0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3119967" y="4165600"/>
            <a:ext cx="159173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143"/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10443634" y="8619067"/>
            <a:ext cx="1604433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14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09" name="Rectangle 13"/>
              <p:cNvSpPr>
                <a:spLocks noChangeArrowheads="1"/>
              </p:cNvSpPr>
              <p:nvPr/>
            </p:nvSpPr>
            <p:spPr bwMode="auto">
              <a:xfrm>
                <a:off x="10119239" y="3238705"/>
                <a:ext cx="6832600" cy="139116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245328" tIns="122669" rIns="245328" bIns="122669">
                <a:spAutoFit/>
              </a:bodyPr>
              <a:lstStyle>
                <a:lvl1pPr marL="203200" indent="-203200" defTabSz="36893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927100" indent="-222250" defTabSz="36893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3689350" defTabSz="36893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5524500" defTabSz="36893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7372350" defTabSz="36893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7829550" defTabSz="3689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8286750" defTabSz="3689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8743950" defTabSz="3689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9201150" defTabSz="3689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Arial" charset="0"/>
                </a:endParaRPr>
              </a:p>
              <a:p>
                <a:endParaRPr lang="en-US" altLang="zh-CN" sz="1867" dirty="0">
                  <a:latin typeface="+mn-ea"/>
                </a:endParaRPr>
              </a:p>
              <a:p>
                <a:pPr marL="0" indent="0" defTabSz="2438522"/>
                <a:r>
                  <a:rPr lang="en-US" altLang="zh-CN" sz="2000" dirty="0">
                    <a:ea typeface="Times New Roman" charset="0"/>
                    <a:cs typeface="Times New Roman" charset="0"/>
                  </a:rPr>
                  <a:t>Pseudo-labeling:</a:t>
                </a:r>
              </a:p>
              <a:p>
                <a:pPr marL="914400" lvl="1" indent="-228600" defTabSz="3657600">
                  <a:buFontTx/>
                  <a:buChar char="•"/>
                </a:pPr>
                <a:r>
                  <a:rPr lang="en-US" altLang="zh-CN" sz="2000" dirty="0">
                    <a:ea typeface="Times New Roman" charset="0"/>
                    <a:cs typeface="Times New Roman" charset="0"/>
                  </a:rPr>
                  <a:t>Pseudo-Label in a fine-tuning</a:t>
                </a:r>
                <a:r>
                  <a:rPr lang="zh-CN" altLang="en-US" sz="2000" dirty="0"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ea typeface="Times New Roman" charset="0"/>
                    <a:cs typeface="Times New Roman" charset="0"/>
                  </a:rPr>
                  <a:t>phase</a:t>
                </a:r>
              </a:p>
              <a:p>
                <a:pPr marL="914400" lvl="1" indent="-228600" defTabSz="3657600">
                  <a:buFontTx/>
                  <a:buChar char="•"/>
                </a:pPr>
                <a:r>
                  <a:rPr lang="en-US" altLang="zh-CN" sz="2000" dirty="0">
                    <a:ea typeface="Times New Roman" charset="0"/>
                    <a:cs typeface="Times New Roman" charset="0"/>
                  </a:rPr>
                  <a:t>Regularizing effect</a:t>
                </a:r>
              </a:p>
              <a:p>
                <a:pPr marL="914400" lvl="1" indent="-228600" defTabSz="3657600">
                  <a:buFontTx/>
                  <a:buChar char="•"/>
                </a:pPr>
                <a:r>
                  <a:rPr lang="en-US" altLang="zh-CN" sz="2000" dirty="0">
                    <a:ea typeface="Times New Roman" charset="0"/>
                    <a:cs typeface="Times New Roman" charset="0"/>
                  </a:rPr>
                  <a:t>Balance</a:t>
                </a:r>
                <a:r>
                  <a:rPr lang="zh-CN" altLang="en-US" sz="2000" dirty="0"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ea typeface="Times New Roman" charset="0"/>
                    <a:cs typeface="Times New Roman" charset="0"/>
                  </a:rPr>
                  <a:t>between original data and pseudo-labeled data</a:t>
                </a:r>
              </a:p>
              <a:p>
                <a:pPr lvl="1">
                  <a:buFontTx/>
                  <a:buChar char="•"/>
                </a:pPr>
                <a:endParaRPr lang="en-US" altLang="zh-CN" sz="1867" i="1" dirty="0">
                  <a:latin typeface="Cambria Math" charset="0"/>
                </a:endParaRPr>
              </a:p>
              <a:p>
                <a:pPr marL="457223" lvl="1" indent="0" algn="ctr"/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charset="0"/>
                      </a:rPr>
                      <m:t>𝐿</m:t>
                    </m:r>
                    <m:r>
                      <a:rPr lang="en-US" altLang="zh-CN" sz="1867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zh-CN" sz="1867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1867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67" i="1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sz="1867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867" i="1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1867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67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altLang="zh-CN" sz="1867" i="1">
                            <a:latin typeface="Cambria Math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CN" sz="1867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67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67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67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867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zh-CN" altLang="en-US" sz="1867" i="1"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1867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67" i="1">
                                    <a:latin typeface="Cambria Math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zh-CN" sz="1867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67" i="1">
                            <a:latin typeface="Cambria Math" charset="0"/>
                          </a:rPr>
                          <m:t>+</m:t>
                        </m:r>
                        <m:r>
                          <a:rPr lang="zh-CN" altLang="en-US" sz="1867" i="1">
                            <a:latin typeface="Cambria Math" charset="0"/>
                          </a:rPr>
                          <m:t> </m:t>
                        </m:r>
                        <m:r>
                          <a:rPr lang="zh-CN" altLang="en-US" sz="1867" i="1">
                            <a:latin typeface="Cambria Math" charset="0"/>
                            <a:ea typeface="Cambria Math" charset="0"/>
                          </a:rPr>
                          <m:t>𝛼</m:t>
                        </m:r>
                        <m:r>
                          <a:rPr lang="en-US" altLang="zh-CN" sz="1867" i="1">
                            <a:latin typeface="Cambria Math" charset="0"/>
                            <a:ea typeface="Cambria Math" charset="0"/>
                          </a:rPr>
                          <m:t>(</m:t>
                        </m:r>
                        <m:r>
                          <a:rPr lang="en-US" altLang="zh-CN" sz="1867" i="1">
                            <a:latin typeface="Cambria Math" charset="0"/>
                            <a:ea typeface="Cambria Math" charset="0"/>
                          </a:rPr>
                          <m:t>𝑡</m:t>
                        </m:r>
                        <m:r>
                          <a:rPr lang="en-US" altLang="zh-CN" sz="1867" i="1">
                            <a:latin typeface="Cambria Math" charset="0"/>
                            <a:ea typeface="Cambria Math" charset="0"/>
                          </a:rPr>
                          <m:t>)</m:t>
                        </m:r>
                        <m:f>
                          <m:fPr>
                            <m:ctrlPr>
                              <a:rPr lang="mr-IN" altLang="zh-CN" sz="1867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1867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1867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67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867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ctrlPr>
                              <a:rPr lang="is-IS" altLang="zh-CN" sz="1867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67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sz="1867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zh-CN" sz="1867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67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867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  <m:e>
                            <m:r>
                              <a:rPr lang="en-US" altLang="zh-CN" sz="1867" i="1">
                                <a:latin typeface="Cambria Math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CN" sz="1867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1867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67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867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867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1867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zh-CN" altLang="en-US" sz="1867" i="1">
                                    <a:latin typeface="Cambria Math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1867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67" i="1">
                                        <a:latin typeface="Cambria Math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sz="1867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867" i="1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zh-CN" altLang="en-US" sz="1867" dirty="0"/>
                  <a:t> </a:t>
                </a:r>
                <a:endParaRPr lang="en-US" altLang="zh-CN" sz="1867" dirty="0"/>
              </a:p>
              <a:p>
                <a:pPr marL="457223" lvl="1" indent="0"/>
                <a:endParaRPr lang="en-US" altLang="zh-CN" sz="1867" dirty="0"/>
              </a:p>
              <a:p>
                <a:pPr marL="457223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67" i="1">
                          <a:latin typeface="Cambria Math" charset="0"/>
                          <a:ea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1867" i="1">
                              <a:latin typeface="Cambria Math" charset="0"/>
                              <a:ea typeface="Cambria Math" charset="0"/>
                            </a:rPr>
                          </m:ctrlPr>
                        </m:dPr>
                        <m:e>
                          <m:r>
                            <a:rPr lang="en-US" altLang="zh-CN" sz="1867" i="1">
                              <a:latin typeface="Cambria Math" charset="0"/>
                              <a:ea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67" i="1">
                          <a:latin typeface="Cambria Math" charset="0"/>
                          <a:ea typeface="Cambria Math" charset="0"/>
                        </a:rPr>
                        <m:t>=</m:t>
                      </m:r>
                      <m:r>
                        <a:rPr lang="zh-CN" altLang="en-US" sz="1867" i="1">
                          <a:latin typeface="Cambria Math" charset="0"/>
                          <a:ea typeface="Cambria Math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867" i="1">
                              <a:latin typeface="Cambria Math" charset="0"/>
                              <a:ea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67" i="1">
                                  <a:latin typeface="Cambria Math" charset="0"/>
                                  <a:ea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67" i="1">
                                  <a:latin typeface="Cambria Math" charset="0"/>
                                  <a:ea typeface="Cambria Math" charset="0"/>
                                </a:rPr>
                                <m:t>0</m:t>
                              </m:r>
                              <m:r>
                                <a:rPr lang="zh-CN" altLang="en-US" sz="1867" i="1">
                                  <a:latin typeface="Cambria Math" charset="0"/>
                                  <a:ea typeface="Cambria Math" charset="0"/>
                                </a:rPr>
                                <m:t>                          </m:t>
                              </m:r>
                              <m:r>
                                <a:rPr lang="en-US" altLang="zh-CN" sz="1867" i="1">
                                  <a:latin typeface="Cambria Math" charset="0"/>
                                  <a:ea typeface="Cambria Math" charset="0"/>
                                </a:rPr>
                                <m:t>𝑡</m:t>
                              </m:r>
                              <m:r>
                                <a:rPr lang="zh-CN" altLang="en-US" sz="1867" i="1">
                                  <a:latin typeface="Cambria Math" charset="0"/>
                                  <a:ea typeface="Cambria Math" charset="0"/>
                                </a:rPr>
                                <m:t> </m:t>
                              </m:r>
                              <m:r>
                                <a:rPr lang="mr-IN" altLang="zh-CN" sz="1867" i="1">
                                  <a:latin typeface="Cambria Math" charset="0"/>
                                  <a:ea typeface="Cambria Math" charset="0"/>
                                </a:rPr>
                                <m:t>&lt;</m:t>
                              </m:r>
                              <m:r>
                                <a:rPr lang="zh-CN" altLang="en-US" sz="1867" i="1">
                                  <a:latin typeface="Cambria Math" charset="0"/>
                                  <a:ea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mr-IN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867" i="1">
                                          <a:latin typeface="Cambria Math" charset="0"/>
                                          <a:ea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67" i="1">
                                          <a:latin typeface="Cambria Math" charset="0"/>
                                          <a:ea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1867" i="1">
                                          <a:latin typeface="Cambria Math" charset="0"/>
                                          <a:ea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867" i="1">
                                          <a:latin typeface="Cambria Math" charset="0"/>
                                          <a:ea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67" i="1">
                                          <a:latin typeface="Cambria Math" charset="0"/>
                                          <a:ea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1867" i="1">
                                          <a:latin typeface="Cambria Math" charset="0"/>
                                          <a:ea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sz="1867" i="1">
                                      <a:latin typeface="Cambria Math" charset="0"/>
                                      <a:ea typeface="Cambria Math" charset="0"/>
                                    </a:rPr>
                                    <m:t> </m:t>
                                  </m:r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−</m:t>
                                  </m:r>
                                  <m:r>
                                    <a:rPr lang="zh-CN" altLang="en-US" sz="1867" i="1">
                                      <a:latin typeface="Cambria Math" charset="0"/>
                                      <a:ea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sz="1867" i="1">
                                          <a:latin typeface="Cambria Math" charset="0"/>
                                          <a:ea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67" i="1">
                                          <a:latin typeface="Cambria Math" charset="0"/>
                                          <a:ea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1867" i="1">
                                          <a:latin typeface="Cambria Math" charset="0"/>
                                          <a:ea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sz="1867" i="1">
                                  <a:latin typeface="Cambria Math" charset="0"/>
                                  <a:ea typeface="Cambria Math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67" i="1">
                                  <a:latin typeface="Cambria Math" charset="0"/>
                                  <a:ea typeface="Cambria Math" charset="0"/>
                                </a:rPr>
                                <m:t>≤</m:t>
                              </m:r>
                              <m:r>
                                <a:rPr lang="en-US" altLang="zh-CN" sz="1867" i="1">
                                  <a:latin typeface="Cambria Math" charset="0"/>
                                  <a:ea typeface="Cambria Math" charset="0"/>
                                </a:rPr>
                                <m:t>𝑡</m:t>
                              </m:r>
                              <m:r>
                                <a:rPr lang="zh-CN" altLang="en-US" sz="1867" i="1">
                                  <a:latin typeface="Cambria Math" charset="0"/>
                                  <a:ea typeface="Cambria Math" charset="0"/>
                                </a:rPr>
                                <m:t> ≤ </m:t>
                              </m:r>
                              <m:sSub>
                                <m:sSubPr>
                                  <m:ctrlP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zh-CN" altLang="en-US" sz="1867" i="1">
                                  <a:latin typeface="Cambria Math" charset="0"/>
                                  <a:ea typeface="Cambria Math" charset="0"/>
                                </a:rPr>
                                <m:t>                       </m:t>
                              </m:r>
                              <m:sSub>
                                <m:sSubPr>
                                  <m:ctrlP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867" i="1">
                                      <a:latin typeface="Cambria Math" charset="0"/>
                                      <a:ea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1867" i="1">
                                  <a:latin typeface="Cambria Math" charset="0"/>
                                  <a:ea typeface="Cambria Math" charset="0"/>
                                </a:rPr>
                                <m:t> </m:t>
                              </m:r>
                              <m:r>
                                <a:rPr lang="mr-IN" altLang="zh-CN" sz="1867" i="1">
                                  <a:latin typeface="Cambria Math" charset="0"/>
                                  <a:ea typeface="Cambria Math" charset="0"/>
                                </a:rPr>
                                <m:t>&lt;</m:t>
                              </m:r>
                              <m:r>
                                <a:rPr lang="en-US" altLang="zh-CN" sz="1867" i="1">
                                  <a:latin typeface="Cambria Math" charset="0"/>
                                  <a:ea typeface="Cambria Math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67" dirty="0"/>
              </a:p>
            </p:txBody>
          </p:sp>
        </mc:Choice>
        <mc:Fallback>
          <p:sp>
            <p:nvSpPr>
              <p:cNvPr id="4109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19239" y="3238705"/>
                <a:ext cx="6832600" cy="139116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2867825" y="3173455"/>
            <a:ext cx="6853767" cy="14020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143"/>
          </a:p>
        </p:txBody>
      </p:sp>
      <p:sp>
        <p:nvSpPr>
          <p:cNvPr id="4120" name="Rectangle 24"/>
          <p:cNvSpPr>
            <a:spLocks noChangeArrowheads="1"/>
          </p:cNvSpPr>
          <p:nvPr/>
        </p:nvSpPr>
        <p:spPr bwMode="auto">
          <a:xfrm>
            <a:off x="2824257" y="10313946"/>
            <a:ext cx="7064889" cy="7449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245328" tIns="122669" rIns="245328" bIns="122669">
            <a:spAutoFit/>
          </a:bodyPr>
          <a:lstStyle>
            <a:lvl1pPr marL="228600" indent="-228600" defTabSz="3657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228600" defTabSz="3657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57600" defTabSz="3657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486400" defTabSz="3657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15200" defTabSz="3657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7724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296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6868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1440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b="1" dirty="0">
                <a:ea typeface="Times New Roman" charset="0"/>
                <a:cs typeface="Times New Roman" charset="0"/>
              </a:rPr>
              <a:t>Methodology:</a:t>
            </a:r>
          </a:p>
          <a:p>
            <a:endParaRPr lang="en-US" altLang="zh-CN" sz="2000" b="1" dirty="0">
              <a:ea typeface="Times New Roman" charset="0"/>
              <a:cs typeface="Times New Roman" charset="0"/>
            </a:endParaRPr>
          </a:p>
          <a:p>
            <a:r>
              <a:rPr lang="en-US" altLang="zh-CN" sz="2000" dirty="0">
                <a:ea typeface="Times New Roman" charset="0"/>
                <a:cs typeface="Times New Roman" charset="0"/>
              </a:rPr>
              <a:t>Deep Ensembles:</a:t>
            </a:r>
            <a:endParaRPr lang="en-US" altLang="zh-CN" sz="2000" dirty="0">
              <a:ea typeface="Times New Roman" charset="0"/>
              <a:cs typeface="Times New Roman" charset="0"/>
            </a:endParaRPr>
          </a:p>
          <a:p>
            <a:r>
              <a:rPr lang="en-US" altLang="zh-CN" sz="2000" dirty="0">
                <a:ea typeface="Times New Roman" charset="0"/>
                <a:cs typeface="Times New Roman" charset="0"/>
              </a:rPr>
              <a:t>   </a:t>
            </a:r>
            <a:r>
              <a:rPr lang="en-US" altLang="zh-CN" sz="2000" dirty="0" err="1">
                <a:ea typeface="Times New Roman" charset="0"/>
                <a:cs typeface="Times New Roman" charset="0"/>
              </a:rPr>
              <a:t>Resnet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:</a:t>
            </a:r>
          </a:p>
          <a:p>
            <a:pPr lvl="1">
              <a:buFontTx/>
              <a:buChar char="•"/>
            </a:pP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Residual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Learning</a:t>
            </a:r>
          </a:p>
          <a:p>
            <a:pPr lvl="1">
              <a:buFontTx/>
              <a:buChar char="•"/>
            </a:pP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Identity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Mapping by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Shortcuts</a:t>
            </a:r>
            <a:endParaRPr lang="en-US" altLang="zh-CN" sz="2000" dirty="0">
              <a:ea typeface="Times New Roman" charset="0"/>
              <a:cs typeface="Times New Roman" charset="0"/>
            </a:endParaRPr>
          </a:p>
          <a:p>
            <a:r>
              <a:rPr lang="en-US" altLang="zh-CN" sz="2000" dirty="0">
                <a:ea typeface="Times New Roman" charset="0"/>
                <a:cs typeface="Times New Roman" charset="0"/>
              </a:rPr>
              <a:t>   Inception</a:t>
            </a:r>
          </a:p>
          <a:p>
            <a:pPr lvl="1">
              <a:buFontTx/>
              <a:buChar char="•"/>
            </a:pP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Stack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of Inception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modules</a:t>
            </a:r>
            <a:endParaRPr lang="en-US" altLang="zh-CN" sz="2000" dirty="0">
              <a:ea typeface="Times New Roman" charset="0"/>
              <a:cs typeface="Times New Roman" charset="0"/>
            </a:endParaRPr>
          </a:p>
          <a:p>
            <a:pPr lvl="1">
              <a:buFontTx/>
              <a:buChar char="•"/>
            </a:pP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Convolution factorization</a:t>
            </a:r>
            <a:endParaRPr lang="en-US" altLang="zh-CN" sz="2000" dirty="0">
              <a:ea typeface="Times New Roman" charset="0"/>
              <a:cs typeface="Times New Roman" charset="0"/>
            </a:endParaRPr>
          </a:p>
          <a:p>
            <a:r>
              <a:rPr lang="en-US" altLang="zh-CN" sz="2000" dirty="0">
                <a:ea typeface="Times New Roman" charset="0"/>
                <a:cs typeface="Times New Roman" charset="0"/>
              </a:rPr>
              <a:t>   </a:t>
            </a:r>
            <a:r>
              <a:rPr lang="en-US" altLang="zh-CN" sz="2000" dirty="0" err="1">
                <a:ea typeface="Times New Roman" charset="0"/>
                <a:cs typeface="Times New Roman" charset="0"/>
              </a:rPr>
              <a:t>Xception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:</a:t>
            </a:r>
          </a:p>
          <a:p>
            <a:pPr lvl="1">
              <a:buFontTx/>
              <a:buChar char="•"/>
            </a:pP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Depth-wise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separable convolution layer</a:t>
            </a:r>
          </a:p>
          <a:p>
            <a:pPr lvl="1">
              <a:buFontTx/>
              <a:buChar char="•"/>
            </a:pP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Residual connection</a:t>
            </a:r>
          </a:p>
          <a:p>
            <a:pPr lvl="1">
              <a:buFontTx/>
              <a:buChar char="•"/>
            </a:pPr>
            <a:endParaRPr lang="en-US" altLang="zh-CN" sz="2000" dirty="0">
              <a:ea typeface="Times New Roman" charset="0"/>
              <a:cs typeface="Times New Roman" charset="0"/>
            </a:endParaRPr>
          </a:p>
          <a:p>
            <a:pPr marL="0" indent="0"/>
            <a:r>
              <a:rPr lang="en-US" altLang="zh-CN" sz="2000" dirty="0">
                <a:ea typeface="Times New Roman" charset="0"/>
                <a:cs typeface="Times New Roman" charset="0"/>
              </a:rPr>
              <a:t>Test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Time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Augmentation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(TTA):</a:t>
            </a:r>
          </a:p>
          <a:p>
            <a:pPr lvl="1"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 Augmentation: random resize/flip/shift/crop/rotate</a:t>
            </a:r>
          </a:p>
          <a:p>
            <a:pPr>
              <a:buFontTx/>
              <a:buChar char="•"/>
            </a:pPr>
            <a:endParaRPr lang="en-US" altLang="zh-CN" sz="2000" dirty="0">
              <a:ea typeface="Times New Roman" charset="0"/>
              <a:cs typeface="Times New Roman" charset="0"/>
            </a:endParaRPr>
          </a:p>
          <a:p>
            <a:pPr marL="0" indent="0"/>
            <a:r>
              <a:rPr lang="en-US" altLang="zh-CN" sz="2000" dirty="0">
                <a:ea typeface="Times New Roman" charset="0"/>
                <a:cs typeface="Times New Roman" charset="0"/>
              </a:rPr>
              <a:t>Prediction Aggregation:</a:t>
            </a:r>
          </a:p>
          <a:p>
            <a:pPr lvl="1"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Naïve: average of augmented predictions =&gt; vulnerable to noise</a:t>
            </a:r>
          </a:p>
          <a:p>
            <a:pPr lvl="1"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Robust: A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Gaussian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confidence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interval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based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prediction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aggregation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algorithm:</a:t>
            </a:r>
            <a:endParaRPr lang="en-US" altLang="zh-CN" sz="2000" dirty="0">
              <a:ea typeface="Times New Roman" charset="0"/>
              <a:cs typeface="Times New Roman" charset="0"/>
            </a:endParaRPr>
          </a:p>
          <a:p>
            <a:pPr marL="0" indent="0"/>
            <a:endParaRPr lang="en-US" altLang="zh-CN" sz="2000" dirty="0">
              <a:ea typeface="Times New Roman" charset="0"/>
              <a:cs typeface="Times New Roman" charset="0"/>
            </a:endParaRPr>
          </a:p>
          <a:p>
            <a:pPr marL="0" indent="0"/>
            <a:endParaRPr lang="en-US" altLang="zh-CN" sz="2000" dirty="0">
              <a:ea typeface="Times New Roman" charset="0"/>
              <a:cs typeface="Times New Roman" charset="0"/>
            </a:endParaRPr>
          </a:p>
        </p:txBody>
      </p:sp>
      <p:sp>
        <p:nvSpPr>
          <p:cNvPr id="4171" name="Rectangle 75"/>
          <p:cNvSpPr>
            <a:spLocks noChangeArrowheads="1"/>
          </p:cNvSpPr>
          <p:nvPr/>
        </p:nvSpPr>
        <p:spPr bwMode="auto">
          <a:xfrm>
            <a:off x="3048000" y="3251200"/>
            <a:ext cx="6604000" cy="3961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45328" tIns="122669" rIns="245328" bIns="122669">
            <a:spAutoFit/>
          </a:bodyPr>
          <a:lstStyle>
            <a:lvl1pPr marL="228600" indent="-228600" defTabSz="3657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228600" defTabSz="3657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57600" defTabSz="3657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486400" defTabSz="3657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15200" defTabSz="3657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7724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296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6868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1440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b="1" dirty="0">
                <a:latin typeface="+mn-ea"/>
              </a:rPr>
              <a:t>Overview</a:t>
            </a:r>
          </a:p>
          <a:p>
            <a:endParaRPr lang="en-US" altLang="zh-CN" sz="1867" b="1" dirty="0">
              <a:latin typeface="+mn-ea"/>
            </a:endParaRPr>
          </a:p>
          <a:p>
            <a:r>
              <a:rPr lang="en-US" altLang="zh-CN" sz="2000" dirty="0">
                <a:ea typeface="Times New Roman" charset="0"/>
                <a:cs typeface="Times New Roman" charset="0"/>
              </a:rPr>
              <a:t>Problem:</a:t>
            </a:r>
          </a:p>
          <a:p>
            <a:pPr lvl="1"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Extreme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classification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on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 smtClean="0">
                <a:ea typeface="Times New Roman" charset="0"/>
                <a:cs typeface="Times New Roman" charset="0"/>
              </a:rPr>
              <a:t>Cdiscount’s</a:t>
            </a:r>
            <a:r>
              <a:rPr lang="zh-CN" altLang="en-US" sz="20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dataset</a:t>
            </a:r>
          </a:p>
          <a:p>
            <a:pPr lvl="1"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Much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noisy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data</a:t>
            </a:r>
          </a:p>
          <a:p>
            <a:pPr lvl="1"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Image-wise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classification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=&gt;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product-wise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classification</a:t>
            </a:r>
          </a:p>
          <a:p>
            <a:pPr lvl="1">
              <a:buFontTx/>
              <a:buChar char="•"/>
            </a:pPr>
            <a:endParaRPr lang="en-US" altLang="zh-CN" sz="2000" dirty="0">
              <a:ea typeface="Times New Roman" charset="0"/>
              <a:cs typeface="Times New Roman" charset="0"/>
            </a:endParaRPr>
          </a:p>
          <a:p>
            <a:pPr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Goal: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endParaRPr lang="en-US" altLang="zh-CN" sz="2000" dirty="0">
              <a:ea typeface="Times New Roman" charset="0"/>
              <a:cs typeface="Times New Roman" charset="0"/>
            </a:endParaRPr>
          </a:p>
          <a:p>
            <a:pPr lvl="1"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Classify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each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product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(with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1-4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images)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into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5,270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anonymous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categories</a:t>
            </a:r>
          </a:p>
          <a:p>
            <a:pPr lvl="1">
              <a:buFontTx/>
              <a:buChar char="•"/>
            </a:pPr>
            <a:endParaRPr lang="en-US" altLang="zh-CN" sz="1867" dirty="0">
              <a:latin typeface="+mn-ea"/>
            </a:endParaRPr>
          </a:p>
        </p:txBody>
      </p:sp>
      <p:sp>
        <p:nvSpPr>
          <p:cNvPr id="4184" name="Line 88"/>
          <p:cNvSpPr>
            <a:spLocks noChangeShapeType="1"/>
          </p:cNvSpPr>
          <p:nvPr/>
        </p:nvSpPr>
        <p:spPr bwMode="auto">
          <a:xfrm>
            <a:off x="3100398" y="10139537"/>
            <a:ext cx="62992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143"/>
          </a:p>
        </p:txBody>
      </p:sp>
      <p:sp>
        <p:nvSpPr>
          <p:cNvPr id="4237" name="Rectangle 141"/>
          <p:cNvSpPr>
            <a:spLocks noChangeArrowheads="1"/>
          </p:cNvSpPr>
          <p:nvPr/>
        </p:nvSpPr>
        <p:spPr bwMode="auto">
          <a:xfrm>
            <a:off x="17576800" y="3255814"/>
            <a:ext cx="6993467" cy="4515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245328" tIns="122669" rIns="245328" bIns="122669">
            <a:spAutoFit/>
          </a:bodyPr>
          <a:lstStyle>
            <a:lvl1pPr marL="203200" indent="-203200" defTabSz="36893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882650" indent="-222250" defTabSz="36893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89350" defTabSz="36893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524500" defTabSz="36893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72350" defTabSz="36893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8295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867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7439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2011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28600" indent="-228600" defTabSz="3657600"/>
            <a:r>
              <a:rPr lang="en-US" altLang="zh-CN" b="1" dirty="0" smtClean="0">
                <a:latin typeface="+mn-ea"/>
              </a:rPr>
              <a:t>Experiments/Results</a:t>
            </a:r>
            <a:endParaRPr lang="en-US" altLang="zh-CN" sz="1867" b="1" dirty="0">
              <a:latin typeface="+mn-ea"/>
            </a:endParaRPr>
          </a:p>
          <a:p>
            <a:pPr marL="234950" indent="-228600" defTabSz="3657600">
              <a:buFontTx/>
              <a:buChar char="•"/>
            </a:pPr>
            <a:r>
              <a:rPr lang="en-US" altLang="zh-CN" sz="2000" dirty="0" smtClean="0">
                <a:ea typeface="Times New Roman" charset="0"/>
                <a:cs typeface="Times New Roman" charset="0"/>
              </a:rPr>
              <a:t>Based</a:t>
            </a:r>
            <a:r>
              <a:rPr lang="zh-CN" altLang="en-US" sz="20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on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Tesla K80 Accelerators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with one GPU of12 </a:t>
            </a:r>
            <a:r>
              <a:rPr lang="en-US" altLang="zh-CN" sz="2000" dirty="0" err="1">
                <a:ea typeface="Times New Roman" charset="0"/>
                <a:cs typeface="Times New Roman" charset="0"/>
              </a:rPr>
              <a:t>GiB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 of memory</a:t>
            </a:r>
          </a:p>
          <a:p>
            <a:pPr marL="234950" indent="-228600" defTabSz="3657600">
              <a:buFontTx/>
              <a:buChar char="•"/>
            </a:pP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Resume on pre-trained models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from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>
                <a:ea typeface="Times New Roman" charset="0"/>
                <a:cs typeface="Times New Roman" charset="0"/>
              </a:rPr>
              <a:t>Pytorch</a:t>
            </a:r>
            <a:endParaRPr lang="en-US" altLang="zh-CN" sz="2000" dirty="0">
              <a:ea typeface="Times New Roman" charset="0"/>
              <a:cs typeface="Times New Roman" charset="0"/>
            </a:endParaRPr>
          </a:p>
          <a:p>
            <a:pPr marL="234950" indent="-228600" defTabSz="3657600"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 Gradient accumulation</a:t>
            </a:r>
          </a:p>
          <a:p>
            <a:pPr marL="234950" indent="-228600" defTabSz="3657600"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 SGD with scheduled learning</a:t>
            </a:r>
            <a:r>
              <a:rPr lang="zh-CN" altLang="en-US" sz="2000" dirty="0"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ea typeface="Times New Roman" charset="0"/>
                <a:cs typeface="Times New Roman" charset="0"/>
              </a:rPr>
              <a:t>rate</a:t>
            </a:r>
          </a:p>
          <a:p>
            <a:pPr marL="234950" indent="-228600" defTabSz="3657600"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 Augmentation: random resize/flip/shift/crop/rotate</a:t>
            </a:r>
          </a:p>
          <a:p>
            <a:pPr marL="234950" indent="-228600" defTabSz="3657600">
              <a:buFontTx/>
              <a:buChar char="•"/>
            </a:pPr>
            <a:r>
              <a:rPr lang="en-US" altLang="zh-CN" sz="2000" dirty="0">
                <a:ea typeface="Times New Roman" charset="0"/>
                <a:cs typeface="Times New Roman" charset="0"/>
              </a:rPr>
              <a:t> Batch size trick: increase the batch size rather than decay the learning rate</a:t>
            </a:r>
          </a:p>
          <a:p>
            <a:pPr>
              <a:buFontTx/>
              <a:buChar char="•"/>
            </a:pPr>
            <a:endParaRPr lang="en-US" altLang="zh-CN" sz="1867" dirty="0">
              <a:latin typeface="+mn-ea"/>
            </a:endParaRPr>
          </a:p>
          <a:p>
            <a:r>
              <a:rPr lang="en-US" altLang="zh-CN" sz="1867" b="1" dirty="0">
                <a:latin typeface="+mn-ea"/>
              </a:rPr>
              <a:t> </a:t>
            </a:r>
            <a:endParaRPr lang="en-US" altLang="zh-CN" sz="1867" b="1" dirty="0">
              <a:latin typeface="+mn-ea"/>
            </a:endParaRPr>
          </a:p>
          <a:p>
            <a:endParaRPr lang="en-US" altLang="zh-CN" sz="1867" dirty="0">
              <a:latin typeface="+mn-ea"/>
            </a:endParaRPr>
          </a:p>
          <a:p>
            <a:pPr lvl="1">
              <a:buFontTx/>
              <a:buChar char="•"/>
            </a:pPr>
            <a:endParaRPr lang="en-US" altLang="zh-CN" sz="1867" dirty="0">
              <a:latin typeface="+mn-ea"/>
            </a:endParaRPr>
          </a:p>
          <a:p>
            <a:pPr marL="0" indent="0"/>
            <a:endParaRPr lang="en-US" altLang="zh-CN" sz="1867" dirty="0">
              <a:latin typeface="+mn-ea"/>
            </a:endParaRPr>
          </a:p>
        </p:txBody>
      </p:sp>
      <p:sp>
        <p:nvSpPr>
          <p:cNvPr id="4239" name="Rectangle 143"/>
          <p:cNvSpPr>
            <a:spLocks noChangeArrowheads="1"/>
          </p:cNvSpPr>
          <p:nvPr/>
        </p:nvSpPr>
        <p:spPr bwMode="auto">
          <a:xfrm>
            <a:off x="18948400" y="15171305"/>
            <a:ext cx="568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45328" tIns="122669" rIns="245328" bIns="122669"/>
          <a:lstStyle>
            <a:lvl1pPr defTabSz="36893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1841500" defTabSz="36893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89350" defTabSz="36893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524500" defTabSz="36893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72350" defTabSz="36893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8295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867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7439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2011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sz="1333" dirty="0"/>
              <a:t>Comparison of Model Accuracy of Validation Set</a:t>
            </a:r>
            <a:endParaRPr lang="en-US" altLang="zh-CN" sz="1333" dirty="0"/>
          </a:p>
        </p:txBody>
      </p:sp>
      <p:sp>
        <p:nvSpPr>
          <p:cNvPr id="4325" name="Rectangle 229"/>
          <p:cNvSpPr>
            <a:spLocks noChangeArrowheads="1"/>
          </p:cNvSpPr>
          <p:nvPr/>
        </p:nvSpPr>
        <p:spPr bwMode="auto">
          <a:xfrm>
            <a:off x="17322800" y="15659907"/>
            <a:ext cx="7264400" cy="1191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245328" tIns="122669" rIns="245328" bIns="122669">
            <a:spAutoFit/>
          </a:bodyPr>
          <a:lstStyle>
            <a:lvl1pPr marL="203200" indent="-203200" defTabSz="36893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882650" indent="-222250" defTabSz="36893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89350" defTabSz="36893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524500" defTabSz="36893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72350" defTabSz="36893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8295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867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7439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2011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sz="2133" b="1" dirty="0">
                <a:latin typeface="Arial" charset="0"/>
              </a:rPr>
              <a:t>Future </a:t>
            </a:r>
            <a:r>
              <a:rPr lang="en-US" altLang="zh-CN" sz="2133" b="1" dirty="0">
                <a:latin typeface="Arial" charset="0"/>
              </a:rPr>
              <a:t>Work</a:t>
            </a:r>
          </a:p>
          <a:p>
            <a:pPr lvl="1">
              <a:buFontTx/>
              <a:buChar char="•"/>
            </a:pPr>
            <a:r>
              <a:rPr lang="en-US" altLang="zh-CN" sz="2000" dirty="0"/>
              <a:t>Implement affine transformations as layers in a network</a:t>
            </a:r>
          </a:p>
          <a:p>
            <a:pPr lvl="1">
              <a:buFontTx/>
              <a:buChar char="•"/>
            </a:pPr>
            <a:r>
              <a:rPr lang="en-US" altLang="zh-CN" sz="2000" dirty="0"/>
              <a:t>Further</a:t>
            </a:r>
            <a:r>
              <a:rPr lang="zh-CN" altLang="en-US" sz="2000" dirty="0"/>
              <a:t> </a:t>
            </a:r>
            <a:r>
              <a:rPr lang="en-US" altLang="zh-CN" sz="2000" dirty="0"/>
              <a:t>fine-tune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</a:p>
        </p:txBody>
      </p:sp>
      <p:sp>
        <p:nvSpPr>
          <p:cNvPr id="4326" name="Rectangle 230"/>
          <p:cNvSpPr>
            <a:spLocks noChangeArrowheads="1"/>
          </p:cNvSpPr>
          <p:nvPr/>
        </p:nvSpPr>
        <p:spPr bwMode="auto">
          <a:xfrm>
            <a:off x="1524000" y="203201"/>
            <a:ext cx="24384000" cy="543983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7171" tIns="33584" rIns="67171" bIns="33584" anchor="ctr"/>
          <a:lstStyle>
            <a:lvl1pPr defTabSz="10096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501650" defTabSz="10096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009650" defTabSz="10096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511300" defTabSz="10096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12950" defTabSz="10096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470150" defTabSz="1009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27350" defTabSz="1009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384550" defTabSz="1009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41750" defTabSz="1009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zh-CN" altLang="zh-CN" sz="1867">
              <a:latin typeface="Times" charset="0"/>
            </a:endParaRPr>
          </a:p>
        </p:txBody>
      </p:sp>
      <p:pic>
        <p:nvPicPr>
          <p:cNvPr id="4335" name="Picture 2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8992" y="298450"/>
            <a:ext cx="2805641" cy="395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02" y="7606969"/>
            <a:ext cx="6773630" cy="54139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66" y="3251200"/>
            <a:ext cx="6619276" cy="4315841"/>
          </a:xfrm>
          <a:prstGeom prst="rect">
            <a:avLst/>
          </a:prstGeom>
        </p:spPr>
      </p:pic>
      <p:pic>
        <p:nvPicPr>
          <p:cNvPr id="4342" name="Picture 24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334" y="11413067"/>
            <a:ext cx="67733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399613"/>
              </p:ext>
            </p:extLst>
          </p:nvPr>
        </p:nvGraphicFramePr>
        <p:xfrm>
          <a:off x="17993076" y="8180261"/>
          <a:ext cx="6011535" cy="1769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2307"/>
                <a:gridCol w="1202307"/>
                <a:gridCol w="1202307"/>
                <a:gridCol w="1202307"/>
                <a:gridCol w="1202307"/>
              </a:tblGrid>
              <a:tr h="458736">
                <a:tc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Se-ResNet-50</a:t>
                      </a:r>
                      <a:r>
                        <a:rPr lang="en-US" altLang="zh-CN" sz="12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(Baseline)</a:t>
                      </a:r>
                      <a:endParaRPr lang="zh-CN" altLang="en-US" sz="12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Inception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Xception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ResNet-101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  <a:tr h="45873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Input Size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160*160 crop from 180*180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180*180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180*180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160*160 crop from 180*180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  <a:tr h="42606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Batch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160*2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64*4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64*4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64*4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  <a:tr h="42606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Time</a:t>
                      </a:r>
                      <a:r>
                        <a:rPr lang="en-US" altLang="zh-CN" sz="12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per epoch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55.54h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31h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31h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64h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</a:tbl>
          </a:graphicData>
        </a:graphic>
      </p:graphicFrame>
      <p:sp>
        <p:nvSpPr>
          <p:cNvPr id="24" name="Rectangle 143"/>
          <p:cNvSpPr>
            <a:spLocks noChangeArrowheads="1"/>
          </p:cNvSpPr>
          <p:nvPr/>
        </p:nvSpPr>
        <p:spPr bwMode="auto">
          <a:xfrm>
            <a:off x="20082863" y="9876122"/>
            <a:ext cx="1831959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45328" tIns="122669" rIns="245328" bIns="122669"/>
          <a:lstStyle>
            <a:lvl1pPr defTabSz="36893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1841500" defTabSz="36893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89350" defTabSz="36893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524500" defTabSz="36893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72350" defTabSz="36893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8295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867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7439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2011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sz="1333" dirty="0"/>
              <a:t>Network Settings</a:t>
            </a:r>
            <a:endParaRPr lang="en-US" altLang="zh-CN" sz="1333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486905"/>
              </p:ext>
            </p:extLst>
          </p:nvPr>
        </p:nvGraphicFramePr>
        <p:xfrm>
          <a:off x="17993075" y="6314252"/>
          <a:ext cx="2969020" cy="15841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5447"/>
                <a:gridCol w="1323573"/>
              </a:tblGrid>
              <a:tr h="443549">
                <a:tc>
                  <a:txBody>
                    <a:bodyPr/>
                    <a:lstStyle/>
                    <a:p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Validation</a:t>
                      </a:r>
                      <a:r>
                        <a:rPr lang="zh-CN" altLang="en-US" sz="12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2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Accuracy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  <a:tr h="25345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Resnet-101-baseline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0.638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  <a:tr h="25345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Resnet-101-TTA (1-2)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0.648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  <a:tr h="633641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Ensemble</a:t>
                      </a:r>
                      <a:r>
                        <a:rPr lang="en-US" altLang="zh-CN" sz="12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(ResNet101+Inception+Xception)-TTA (1-1)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0.653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930" y="10183855"/>
            <a:ext cx="6624987" cy="5108448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50967"/>
              </p:ext>
            </p:extLst>
          </p:nvPr>
        </p:nvGraphicFramePr>
        <p:xfrm>
          <a:off x="3823369" y="6765011"/>
          <a:ext cx="5053261" cy="13259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94610"/>
                <a:gridCol w="1532021"/>
                <a:gridCol w="1263315"/>
                <a:gridCol w="1263315"/>
              </a:tblGrid>
              <a:tr h="503031">
                <a:tc>
                  <a:txBody>
                    <a:bodyPr/>
                    <a:lstStyle/>
                    <a:p>
                      <a:endParaRPr lang="zh-CN" altLang="en-US" sz="1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endParaRPr lang="zh-CN" altLang="en-US" sz="1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Validation</a:t>
                      </a:r>
                      <a:endParaRPr lang="zh-CN" altLang="en-US" sz="1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endParaRPr lang="zh-CN" altLang="en-US" sz="1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  <a:tr h="472372">
                <a:tc>
                  <a:txBody>
                    <a:bodyPr/>
                    <a:lstStyle/>
                    <a:p>
                      <a:r>
                        <a:rPr lang="en-US" altLang="zh-CN" sz="19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Images</a:t>
                      </a:r>
                      <a:endParaRPr lang="zh-CN" altLang="en-US" sz="1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r-HR" altLang="zh-CN" sz="1900" kern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12,118,359</a:t>
                      </a:r>
                      <a:endParaRPr lang="zh-CN" altLang="en-US" sz="1900" kern="1200" dirty="0">
                        <a:solidFill>
                          <a:schemeClr val="dk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s-IS" altLang="zh-CN" sz="1900" kern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252,934 </a:t>
                      </a:r>
                      <a:endParaRPr lang="is-IS" altLang="zh-CN" sz="1900" kern="1200" dirty="0">
                        <a:solidFill>
                          <a:schemeClr val="dk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altLang="zh-CN" sz="19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3,095,080</a:t>
                      </a:r>
                      <a:endParaRPr lang="zh-CN" altLang="en-US" sz="1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  <a:tr h="345440">
                <a:tc>
                  <a:txBody>
                    <a:bodyPr/>
                    <a:lstStyle/>
                    <a:p>
                      <a:r>
                        <a:rPr lang="en-US" altLang="zh-CN" sz="19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Products</a:t>
                      </a:r>
                      <a:endParaRPr lang="zh-CN" altLang="en-US" sz="1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hr-HR" altLang="zh-CN" sz="1900" kern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6,924,452</a:t>
                      </a:r>
                      <a:endParaRPr lang="zh-CN" altLang="en-US" sz="1900" kern="1200" dirty="0">
                        <a:solidFill>
                          <a:schemeClr val="dk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900" kern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147, 758</a:t>
                      </a:r>
                      <a:endParaRPr lang="zh-CN" altLang="en-US" sz="1900" kern="1200" dirty="0">
                        <a:solidFill>
                          <a:schemeClr val="dk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altLang="zh-CN" sz="19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1,768,182</a:t>
                      </a:r>
                      <a:endParaRPr lang="zh-CN" altLang="en-US" sz="19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</a:tbl>
          </a:graphicData>
        </a:graphic>
      </p:graphicFrame>
      <p:grpSp>
        <p:nvGrpSpPr>
          <p:cNvPr id="15" name="组 14"/>
          <p:cNvGrpSpPr/>
          <p:nvPr/>
        </p:nvGrpSpPr>
        <p:grpSpPr>
          <a:xfrm>
            <a:off x="3134223" y="8296457"/>
            <a:ext cx="6431555" cy="1537218"/>
            <a:chOff x="2112365" y="11803592"/>
            <a:chExt cx="9647332" cy="230582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1025" y="11803592"/>
              <a:ext cx="2290117" cy="229011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2365" y="11819302"/>
              <a:ext cx="2290117" cy="229011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9580" y="11803592"/>
              <a:ext cx="2290117" cy="229011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849" y="11803592"/>
              <a:ext cx="2290117" cy="229011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34" name="Rectangle 143"/>
          <p:cNvSpPr>
            <a:spLocks noChangeArrowheads="1"/>
          </p:cNvSpPr>
          <p:nvPr/>
        </p:nvSpPr>
        <p:spPr bwMode="auto">
          <a:xfrm>
            <a:off x="12389572" y="12903891"/>
            <a:ext cx="2558881" cy="48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45328" tIns="122669" rIns="245328" bIns="122669"/>
          <a:lstStyle>
            <a:lvl1pPr defTabSz="36893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1841500" defTabSz="36893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89350" defTabSz="36893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524500" defTabSz="36893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72350" defTabSz="36893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8295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867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7439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2011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sz="1333" dirty="0"/>
              <a:t>Pipeline</a:t>
            </a:r>
            <a:r>
              <a:rPr lang="zh-CN" altLang="en-US" sz="1333" dirty="0"/>
              <a:t> </a:t>
            </a:r>
            <a:r>
              <a:rPr lang="en-US" altLang="zh-CN" sz="1333" dirty="0"/>
              <a:t>of</a:t>
            </a:r>
            <a:r>
              <a:rPr lang="zh-CN" altLang="en-US" sz="1333" dirty="0"/>
              <a:t> </a:t>
            </a:r>
            <a:r>
              <a:rPr lang="en-US" altLang="zh-CN" sz="1333" dirty="0"/>
              <a:t>the</a:t>
            </a:r>
            <a:r>
              <a:rPr lang="zh-CN" altLang="en-US" sz="1333" dirty="0"/>
              <a:t> </a:t>
            </a:r>
            <a:r>
              <a:rPr lang="en-US" altLang="zh-CN" sz="1333" dirty="0"/>
              <a:t>whole</a:t>
            </a:r>
            <a:r>
              <a:rPr lang="zh-CN" altLang="en-US" sz="1333" dirty="0"/>
              <a:t> </a:t>
            </a:r>
            <a:r>
              <a:rPr lang="en-US" altLang="zh-CN" sz="1333" dirty="0"/>
              <a:t>system</a:t>
            </a:r>
            <a:endParaRPr lang="en-US" altLang="zh-CN" sz="1333" dirty="0"/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242122"/>
              </p:ext>
            </p:extLst>
          </p:nvPr>
        </p:nvGraphicFramePr>
        <p:xfrm>
          <a:off x="21029829" y="6314252"/>
          <a:ext cx="2974780" cy="15841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8639"/>
                <a:gridCol w="1326141"/>
              </a:tblGrid>
              <a:tr h="423021">
                <a:tc>
                  <a:txBody>
                    <a:bodyPr/>
                    <a:lstStyle/>
                    <a:p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2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Accuracy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  <a:tr h="265954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Resnet-101-baseline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200" kern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0.68</a:t>
                      </a:r>
                      <a:r>
                        <a:rPr lang="en-US" altLang="zh-CN" sz="1200" kern="12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  <a:tr h="265954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Resnet-101-TTA (1-2)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0.703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  <a:tr h="629173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Resnet-101-Pseudo-Labeling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0.712</a:t>
                      </a:r>
                      <a:endParaRPr lang="zh-CN" altLang="en-US" sz="12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0960" marR="60960" marT="30480" marB="30480"/>
                </a:tc>
              </a:tr>
            </a:tbl>
          </a:graphicData>
        </a:graphic>
      </p:graphicFrame>
      <p:sp>
        <p:nvSpPr>
          <p:cNvPr id="38" name="Rectangle 143"/>
          <p:cNvSpPr>
            <a:spLocks noChangeArrowheads="1"/>
          </p:cNvSpPr>
          <p:nvPr/>
        </p:nvSpPr>
        <p:spPr bwMode="auto">
          <a:xfrm>
            <a:off x="20082862" y="7808161"/>
            <a:ext cx="2467172" cy="32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45328" tIns="122669" rIns="245328" bIns="122669"/>
          <a:lstStyle>
            <a:lvl1pPr defTabSz="36893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1841500" defTabSz="36893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89350" defTabSz="36893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524500" defTabSz="36893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72350" defTabSz="36893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8295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867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7439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2011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sz="1333" dirty="0"/>
              <a:t>Experiments</a:t>
            </a:r>
            <a:r>
              <a:rPr lang="zh-CN" altLang="en-US" sz="1333" dirty="0"/>
              <a:t> </a:t>
            </a:r>
            <a:r>
              <a:rPr lang="en-US" altLang="zh-CN" sz="1333" dirty="0"/>
              <a:t>Results</a:t>
            </a:r>
            <a:endParaRPr lang="en-US" altLang="zh-CN" sz="1333" dirty="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</TotalTime>
  <Pages>1</Pages>
  <Words>394</Words>
  <Application>Microsoft Macintosh PowerPoint</Application>
  <PresentationFormat>自定义</PresentationFormat>
  <Paragraphs>136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Calibri</vt:lpstr>
      <vt:lpstr>Calibri Light</vt:lpstr>
      <vt:lpstr>Cambria Math</vt:lpstr>
      <vt:lpstr>DengXian</vt:lpstr>
      <vt:lpstr>Mangal</vt:lpstr>
      <vt:lpstr>Times</vt:lpstr>
      <vt:lpstr>Times New Roman</vt:lpstr>
      <vt:lpstr>等线</vt:lpstr>
      <vt:lpstr>等线 Light</vt:lpstr>
      <vt:lpstr>Arial</vt:lpstr>
      <vt:lpstr>Default Design</vt:lpstr>
      <vt:lpstr>Deep Neural Network Ensembles for Extreme Classification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subject/>
  <dc:creator/>
  <cp:keywords/>
  <dc:description/>
  <cp:lastModifiedBy>Yichen PAN</cp:lastModifiedBy>
  <cp:revision>193</cp:revision>
  <cp:lastPrinted>2017-12-08T19:10:43Z</cp:lastPrinted>
  <dcterms:created xsi:type="dcterms:W3CDTF">1998-03-03T17:19:34Z</dcterms:created>
  <dcterms:modified xsi:type="dcterms:W3CDTF">2017-12-08T19:20:44Z</dcterms:modified>
</cp:coreProperties>
</file>